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12801600" cy="9601200" type="A3"/>
  <p:notesSz cx="7099300" cy="10234613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660"/>
  </p:normalViewPr>
  <p:slideViewPr>
    <p:cSldViewPr snapToGrid="0">
      <p:cViewPr>
        <p:scale>
          <a:sx n="50" d="100"/>
          <a:sy n="50" d="100"/>
        </p:scale>
        <p:origin x="1650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5E47-EE99-4FB6-A7A6-7E33B858023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026C0-D6E5-4AC1-8B99-A15177C99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40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1pPr>
    <a:lvl2pPr marL="186151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2pPr>
    <a:lvl3pPr marL="372301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3pPr>
    <a:lvl4pPr marL="558452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4pPr>
    <a:lvl5pPr marL="744601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5pPr>
    <a:lvl6pPr marL="930752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6pPr>
    <a:lvl7pPr marL="1116902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7pPr>
    <a:lvl8pPr marL="1303053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8pPr>
    <a:lvl9pPr marL="1489202" algn="l" defTabSz="372301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105" indent="0" algn="ctr">
              <a:buNone/>
              <a:defRPr sz="2800"/>
            </a:lvl2pPr>
            <a:lvl3pPr marL="1280210" indent="0" algn="ctr">
              <a:buNone/>
              <a:defRPr sz="2520"/>
            </a:lvl3pPr>
            <a:lvl4pPr marL="1920317" indent="0" algn="ctr">
              <a:buNone/>
              <a:defRPr sz="2240"/>
            </a:lvl4pPr>
            <a:lvl5pPr marL="2560424" indent="0" algn="ctr">
              <a:buNone/>
              <a:defRPr sz="2240"/>
            </a:lvl5pPr>
            <a:lvl6pPr marL="3200527" indent="0" algn="ctr">
              <a:buNone/>
              <a:defRPr sz="2240"/>
            </a:lvl6pPr>
            <a:lvl7pPr marL="3840634" indent="0" algn="ctr">
              <a:buNone/>
              <a:defRPr sz="2240"/>
            </a:lvl7pPr>
            <a:lvl8pPr marL="4480739" indent="0" algn="ctr">
              <a:buNone/>
              <a:defRPr sz="2240"/>
            </a:lvl8pPr>
            <a:lvl9pPr marL="5120844" indent="0" algn="ctr">
              <a:buNone/>
              <a:defRPr sz="224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6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35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9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4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7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7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10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21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31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42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52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63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739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84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20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53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7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65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9" y="1382400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105" indent="0">
              <a:buNone/>
              <a:defRPr sz="1960"/>
            </a:lvl2pPr>
            <a:lvl3pPr marL="1280210" indent="0">
              <a:buNone/>
              <a:defRPr sz="1680"/>
            </a:lvl3pPr>
            <a:lvl4pPr marL="1920317" indent="0">
              <a:buNone/>
              <a:defRPr sz="1400"/>
            </a:lvl4pPr>
            <a:lvl5pPr marL="2560424" indent="0">
              <a:buNone/>
              <a:defRPr sz="1400"/>
            </a:lvl5pPr>
            <a:lvl6pPr marL="3200527" indent="0">
              <a:buNone/>
              <a:defRPr sz="1400"/>
            </a:lvl6pPr>
            <a:lvl7pPr marL="3840634" indent="0">
              <a:buNone/>
              <a:defRPr sz="1400"/>
            </a:lvl7pPr>
            <a:lvl8pPr marL="4480739" indent="0">
              <a:buNone/>
              <a:defRPr sz="1400"/>
            </a:lvl8pPr>
            <a:lvl9pPr marL="5120844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35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9" y="1382400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105" indent="0">
              <a:buNone/>
              <a:defRPr sz="3920"/>
            </a:lvl2pPr>
            <a:lvl3pPr marL="1280210" indent="0">
              <a:buNone/>
              <a:defRPr sz="3360"/>
            </a:lvl3pPr>
            <a:lvl4pPr marL="1920317" indent="0">
              <a:buNone/>
              <a:defRPr sz="2800"/>
            </a:lvl4pPr>
            <a:lvl5pPr marL="2560424" indent="0">
              <a:buNone/>
              <a:defRPr sz="2800"/>
            </a:lvl5pPr>
            <a:lvl6pPr marL="3200527" indent="0">
              <a:buNone/>
              <a:defRPr sz="2800"/>
            </a:lvl6pPr>
            <a:lvl7pPr marL="3840634" indent="0">
              <a:buNone/>
              <a:defRPr sz="2800"/>
            </a:lvl7pPr>
            <a:lvl8pPr marL="4480739" indent="0">
              <a:buNone/>
              <a:defRPr sz="2800"/>
            </a:lvl8pPr>
            <a:lvl9pPr marL="5120844" indent="0">
              <a:buNone/>
              <a:defRPr sz="28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105" indent="0">
              <a:buNone/>
              <a:defRPr sz="1960"/>
            </a:lvl2pPr>
            <a:lvl3pPr marL="1280210" indent="0">
              <a:buNone/>
              <a:defRPr sz="1680"/>
            </a:lvl3pPr>
            <a:lvl4pPr marL="1920317" indent="0">
              <a:buNone/>
              <a:defRPr sz="1400"/>
            </a:lvl4pPr>
            <a:lvl5pPr marL="2560424" indent="0">
              <a:buNone/>
              <a:defRPr sz="1400"/>
            </a:lvl5pPr>
            <a:lvl6pPr marL="3200527" indent="0">
              <a:buNone/>
              <a:defRPr sz="1400"/>
            </a:lvl6pPr>
            <a:lvl7pPr marL="3840634" indent="0">
              <a:buNone/>
              <a:defRPr sz="1400"/>
            </a:lvl7pPr>
            <a:lvl8pPr marL="4480739" indent="0">
              <a:buNone/>
              <a:defRPr sz="1400"/>
            </a:lvl8pPr>
            <a:lvl9pPr marL="5120844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15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5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B56F-A918-4DF8-94CC-CA5E4FA650D5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5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5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D4ED-4383-4925-8694-15329835FF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88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28021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54" indent="-320054" algn="l" defTabSz="128021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59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64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70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75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80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87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93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898" indent="-320054" algn="l" defTabSz="128021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105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21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31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42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52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63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739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84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44971" y="40393"/>
            <a:ext cx="12801600" cy="96013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344" tIns="22170" rIns="44344" bIns="221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874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06" y="2960414"/>
            <a:ext cx="5912340" cy="3242205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5109566" y="4579035"/>
            <a:ext cx="232271" cy="109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344" tIns="22170" rIns="44344" bIns="221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874"/>
          </a:p>
        </p:txBody>
      </p:sp>
      <p:sp>
        <p:nvSpPr>
          <p:cNvPr id="6" name="Ellipse 5"/>
          <p:cNvSpPr/>
          <p:nvPr/>
        </p:nvSpPr>
        <p:spPr>
          <a:xfrm>
            <a:off x="7694105" y="3976209"/>
            <a:ext cx="332129" cy="109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344" tIns="22170" rIns="44344" bIns="221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163"/>
          </a:p>
        </p:txBody>
      </p:sp>
      <p:sp>
        <p:nvSpPr>
          <p:cNvPr id="7" name="Ellipse 6"/>
          <p:cNvSpPr/>
          <p:nvPr/>
        </p:nvSpPr>
        <p:spPr>
          <a:xfrm>
            <a:off x="7670879" y="4731488"/>
            <a:ext cx="332129" cy="109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344" tIns="22170" rIns="44344" bIns="221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163"/>
          </a:p>
        </p:txBody>
      </p:sp>
      <p:sp>
        <p:nvSpPr>
          <p:cNvPr id="9" name="Ellipse 8"/>
          <p:cNvSpPr/>
          <p:nvPr/>
        </p:nvSpPr>
        <p:spPr>
          <a:xfrm>
            <a:off x="7670879" y="4316206"/>
            <a:ext cx="332129" cy="109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344" tIns="22170" rIns="44344" bIns="221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163"/>
          </a:p>
        </p:txBody>
      </p:sp>
      <p:sp>
        <p:nvSpPr>
          <p:cNvPr id="10" name="ZoneTexte 9"/>
          <p:cNvSpPr txBox="1"/>
          <p:nvPr/>
        </p:nvSpPr>
        <p:spPr>
          <a:xfrm>
            <a:off x="5225702" y="4841094"/>
            <a:ext cx="458780" cy="226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74" dirty="0">
                <a:solidFill>
                  <a:schemeClr val="bg1"/>
                </a:solidFill>
              </a:rPr>
              <a:t>LPC2E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25706" y="4968081"/>
            <a:ext cx="429926" cy="226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74" dirty="0">
                <a:solidFill>
                  <a:schemeClr val="bg1"/>
                </a:solidFill>
              </a:rPr>
              <a:t>LESIA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225702" y="5115487"/>
            <a:ext cx="346570" cy="226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74" dirty="0">
                <a:solidFill>
                  <a:schemeClr val="bg1"/>
                </a:solidFill>
              </a:rPr>
              <a:t>LPP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79166" y="3910572"/>
            <a:ext cx="402605" cy="27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bg1"/>
                </a:solidFill>
              </a:rPr>
              <a:t>IAS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979166" y="4695618"/>
            <a:ext cx="402605" cy="27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bg1"/>
                </a:solidFill>
              </a:rPr>
              <a:t>IAS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979166" y="4260656"/>
            <a:ext cx="402605" cy="27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bg1"/>
                </a:solidFill>
              </a:rPr>
              <a:t>IAS</a:t>
            </a:r>
          </a:p>
        </p:txBody>
      </p:sp>
      <p:sp>
        <p:nvSpPr>
          <p:cNvPr id="16" name="Ellipse 15"/>
          <p:cNvSpPr/>
          <p:nvPr/>
        </p:nvSpPr>
        <p:spPr>
          <a:xfrm>
            <a:off x="7694105" y="3789481"/>
            <a:ext cx="332129" cy="109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344" tIns="22170" rIns="44344" bIns="221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163"/>
          </a:p>
        </p:txBody>
      </p:sp>
      <p:sp>
        <p:nvSpPr>
          <p:cNvPr id="17" name="ZoneTexte 16"/>
          <p:cNvSpPr txBox="1"/>
          <p:nvPr/>
        </p:nvSpPr>
        <p:spPr>
          <a:xfrm>
            <a:off x="7976059" y="3719986"/>
            <a:ext cx="530433" cy="27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bg1"/>
                </a:solidFill>
              </a:rPr>
              <a:t>IRAP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517302" y="5481476"/>
            <a:ext cx="4515626" cy="80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RPW </a:t>
            </a:r>
            <a:r>
              <a:rPr lang="en-US" sz="1163" dirty="0">
                <a:solidFill>
                  <a:schemeClr val="accent2">
                    <a:lumMod val="75000"/>
                  </a:schemeClr>
                </a:solidFill>
              </a:rPr>
              <a:t> (Radio and Plasma Waves) </a:t>
            </a:r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mesurera les </a:t>
            </a:r>
            <a:r>
              <a:rPr lang="fr-FR" sz="1163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champs magnétiques et électriques </a:t>
            </a:r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à haute résolution temporelle pour déterminer les caractéristiques des </a:t>
            </a:r>
            <a:r>
              <a:rPr lang="fr-FR" sz="1163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ondes électromagnétiques et électrostatiques dans le vent solaire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4292699" y="4716479"/>
            <a:ext cx="901158" cy="947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8343051" y="3880467"/>
            <a:ext cx="3460322" cy="80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SPICE  (</a:t>
            </a:r>
            <a:r>
              <a:rPr lang="fr-FR" sz="1163" dirty="0" err="1">
                <a:solidFill>
                  <a:schemeClr val="accent2">
                    <a:lumMod val="75000"/>
                  </a:schemeClr>
                </a:solidFill>
              </a:rPr>
              <a:t>SPectral</a:t>
            </a:r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 Imaging of the Coronal </a:t>
            </a:r>
            <a:r>
              <a:rPr lang="fr-FR" sz="1163" dirty="0" err="1">
                <a:solidFill>
                  <a:schemeClr val="accent2">
                    <a:lumMod val="75000"/>
                  </a:schemeClr>
                </a:solidFill>
              </a:rPr>
              <a:t>Environment</a:t>
            </a:r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) :  </a:t>
            </a:r>
          </a:p>
          <a:p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permettra d’obtenir densité, température, vitesse et composition chimique du plasma de l’atmosphère solaire.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674634" y="1450772"/>
            <a:ext cx="3532939" cy="62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46" dirty="0">
                <a:solidFill>
                  <a:schemeClr val="bg1"/>
                </a:solidFill>
              </a:rPr>
              <a:t>Solar Orbiter : </a:t>
            </a:r>
            <a:br>
              <a:rPr lang="fr-FR" sz="1746" dirty="0">
                <a:solidFill>
                  <a:schemeClr val="bg1"/>
                </a:solidFill>
              </a:rPr>
            </a:br>
            <a:r>
              <a:rPr lang="fr-FR" sz="1746" dirty="0">
                <a:solidFill>
                  <a:schemeClr val="bg1"/>
                </a:solidFill>
              </a:rPr>
              <a:t>Où sont les labos du CNRS ?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368487" y="4731488"/>
            <a:ext cx="3460322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EUI (</a:t>
            </a:r>
            <a:r>
              <a:rPr lang="fr-FR" sz="1163" dirty="0" err="1">
                <a:solidFill>
                  <a:schemeClr val="accent2">
                    <a:lumMod val="75000"/>
                  </a:schemeClr>
                </a:solidFill>
              </a:rPr>
              <a:t>Extreme</a:t>
            </a:r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 Ultraviolet Imager) :</a:t>
            </a:r>
          </a:p>
          <a:p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télescope imageur dans l’ultraviolet extrême qui fournira des séquences d’images des couches atmosphériques solaires, de la photosphère à la couronne.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343051" y="3076021"/>
            <a:ext cx="3460322" cy="80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SWA (Solar Wind Analyser) :  </a:t>
            </a:r>
          </a:p>
          <a:p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analyseur de  vent solaire qui caractérisera de manière complète les principaux constituants du plasma du vent solaire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378752" y="5762534"/>
            <a:ext cx="3460322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PHI (</a:t>
            </a:r>
            <a:r>
              <a:rPr lang="fr-FR" sz="1163" dirty="0" err="1">
                <a:solidFill>
                  <a:schemeClr val="accent2">
                    <a:lumMod val="75000"/>
                  </a:schemeClr>
                </a:solidFill>
              </a:rPr>
              <a:t>Polarimetric</a:t>
            </a:r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fr-FR" sz="1163" dirty="0" err="1">
                <a:solidFill>
                  <a:schemeClr val="accent2">
                    <a:lumMod val="75000"/>
                  </a:schemeClr>
                </a:solidFill>
              </a:rPr>
              <a:t>Helioseismic</a:t>
            </a:r>
            <a:r>
              <a:rPr lang="fr-FR" sz="1163" dirty="0">
                <a:solidFill>
                  <a:schemeClr val="accent2">
                    <a:lumMod val="75000"/>
                  </a:schemeClr>
                </a:solidFill>
              </a:rPr>
              <a:t> Imager) :</a:t>
            </a:r>
          </a:p>
          <a:p>
            <a:pPr lvl="0"/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l’imageur </a:t>
            </a:r>
            <a:r>
              <a:rPr lang="fr-FR" sz="1163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polarimétrique</a:t>
            </a:r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et </a:t>
            </a:r>
            <a:r>
              <a:rPr lang="fr-FR" sz="1163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héliosismique</a:t>
            </a:r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mesurera le champ magnétique et les vitesses radiales à la surface du Soleil et sondera son intérieur grâce à l’</a:t>
            </a:r>
            <a:r>
              <a:rPr lang="fr-FR" sz="1163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héliosismologie</a:t>
            </a:r>
            <a:r>
              <a:rPr lang="fr-FR" sz="1163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temps-distance. </a:t>
            </a:r>
          </a:p>
        </p:txBody>
      </p:sp>
      <p:pic>
        <p:nvPicPr>
          <p:cNvPr id="34" name="Image 33" descr="La perception des formes - Love Communication : Cours BTS ...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9"/>
          <a:stretch/>
        </p:blipFill>
        <p:spPr>
          <a:xfrm>
            <a:off x="9430845" y="430612"/>
            <a:ext cx="2224018" cy="2124405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1567809" y="6365624"/>
            <a:ext cx="4330820" cy="2883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Conçu par le LESIA, qui est également responsable des opérations de l’instrument RPW,</a:t>
            </a:r>
          </a:p>
          <a:p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Responsable scientifique Milan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Maksimovic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directeur de recherches au CNRS </a:t>
            </a:r>
          </a:p>
          <a:p>
            <a:endParaRPr lang="fr-FR" sz="1067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 RPW est constitué de 3 sous-ensembles dont</a:t>
            </a:r>
          </a:p>
          <a:p>
            <a:pPr marL="360286" lvl="1" indent="-138572">
              <a:buFont typeface="Arial" panose="020B0604020202020204" pitchFamily="34" charset="0"/>
              <a:buChar char="•"/>
            </a:pP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Le boîtier MEB (Main Electronics Box) fourni par le LESIA, qui intègre, entre autres cartes, </a:t>
            </a:r>
          </a:p>
          <a:p>
            <a:pPr marL="582001" lvl="2" indent="-138572">
              <a:buFont typeface="Arial" panose="020B0604020202020204" pitchFamily="34" charset="0"/>
              <a:buChar char="•"/>
            </a:pP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un récepteur basse fréquence LFR (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Low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Frequency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Receiver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), conçu et réalisé par le LPP </a:t>
            </a:r>
          </a:p>
          <a:p>
            <a:pPr marL="582001" lvl="2" indent="-138572">
              <a:buFont typeface="Arial" panose="020B0604020202020204" pitchFamily="34" charset="0"/>
              <a:buChar char="•"/>
            </a:pP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et un récepteur haute fréquence HFR (High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frequency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Receiver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) conçu et réalisé par le LESIA, </a:t>
            </a:r>
          </a:p>
          <a:p>
            <a:pPr lvl="2"/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Ces deux récepteurs sont dédiés au traitement à bord des mesures d’ondes électromagnétiques.</a:t>
            </a:r>
          </a:p>
          <a:p>
            <a:pPr marL="360286" lvl="1" indent="-138572">
              <a:buFont typeface="Arial" panose="020B0604020202020204" pitchFamily="34" charset="0"/>
              <a:buChar char="•"/>
            </a:pP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Le SCM (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Search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Coil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fr-FR" sz="1067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Magnetometer</a:t>
            </a:r>
            <a:r>
              <a:rPr lang="fr-FR" sz="1067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), magnétomètre à induction fourni par le LPC2E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613710" y="7209878"/>
            <a:ext cx="2851335" cy="1975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74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LESIA</a:t>
            </a:r>
            <a:r>
              <a:rPr lang="fr-FR" sz="874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(Laboratoire d'études spatiales et d'instrumentation en astrophysique) CNRS/Observatoire de Paris-PSL/Sorbonne Université/Université de Paris</a:t>
            </a:r>
            <a:endParaRPr lang="fr-FR" sz="1163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874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LPP </a:t>
            </a:r>
            <a:r>
              <a:rPr lang="fr-FR" sz="874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(Laboratoire de physique des plasmas) CNRS/École polytechnique/Sorbonne Université :</a:t>
            </a:r>
            <a:endParaRPr lang="fr-FR" sz="1163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874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LPC2E </a:t>
            </a:r>
            <a:r>
              <a:rPr lang="fr-FR" sz="874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(Laboratoire de physique et chimie de l’environnement et de l’Espace CNES/CNRS/Université d’Orléans  </a:t>
            </a:r>
            <a:endParaRPr lang="fr-FR" sz="1163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874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IAS</a:t>
            </a:r>
            <a:r>
              <a:rPr lang="fr-FR" sz="874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(Institut d'astrophysique spatiale) CNRS/Université Paris-Saclay </a:t>
            </a:r>
            <a:endParaRPr lang="fr-FR" sz="1163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fr-FR" sz="874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IRAP</a:t>
            </a:r>
            <a:r>
              <a:rPr lang="fr-FR" sz="874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(Institut de recherche en astrophysique et planétologie) Université Toulouse III – Paul Sabatier/CNRS/CNES</a:t>
            </a:r>
            <a:endParaRPr lang="fr-FR" sz="1163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613710" y="7208471"/>
            <a:ext cx="2916866" cy="19770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74"/>
          </a:p>
        </p:txBody>
      </p:sp>
      <p:sp>
        <p:nvSpPr>
          <p:cNvPr id="38" name="Parenthèse ouvrante 37"/>
          <p:cNvSpPr/>
          <p:nvPr/>
        </p:nvSpPr>
        <p:spPr>
          <a:xfrm flipH="1">
            <a:off x="5591405" y="6391179"/>
            <a:ext cx="320156" cy="2799565"/>
          </a:xfrm>
          <a:prstGeom prst="leftBracke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874"/>
          </a:p>
        </p:txBody>
      </p:sp>
      <p:sp>
        <p:nvSpPr>
          <p:cNvPr id="39" name="Parenthèse ouvrante 38"/>
          <p:cNvSpPr/>
          <p:nvPr/>
        </p:nvSpPr>
        <p:spPr>
          <a:xfrm>
            <a:off x="1517304" y="6345958"/>
            <a:ext cx="182335" cy="2799565"/>
          </a:xfrm>
          <a:prstGeom prst="leftBracke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874"/>
          </a:p>
        </p:txBody>
      </p:sp>
    </p:spTree>
    <p:extLst>
      <p:ext uri="{BB962C8B-B14F-4D97-AF65-F5344CB8AC3E}">
        <p14:creationId xmlns:p14="http://schemas.microsoft.com/office/powerpoint/2010/main" val="10225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346</Words>
  <Application>Microsoft Office PowerPoint</Application>
  <PresentationFormat>A3 (297 x 420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CNRS-DR16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BRES Anne</dc:creator>
  <cp:lastModifiedBy>BRES Anne</cp:lastModifiedBy>
  <cp:revision>25</cp:revision>
  <dcterms:created xsi:type="dcterms:W3CDTF">2020-01-31T16:59:46Z</dcterms:created>
  <dcterms:modified xsi:type="dcterms:W3CDTF">2020-02-10T09:45:19Z</dcterms:modified>
</cp:coreProperties>
</file>